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60" r:id="rId2"/>
    <p:sldId id="261" r:id="rId3"/>
    <p:sldId id="264" r:id="rId4"/>
    <p:sldId id="265" r:id="rId5"/>
    <p:sldId id="266" r:id="rId6"/>
    <p:sldId id="652" r:id="rId7"/>
    <p:sldId id="262" r:id="rId8"/>
    <p:sldId id="272" r:id="rId9"/>
    <p:sldId id="653" r:id="rId10"/>
    <p:sldId id="273" r:id="rId11"/>
    <p:sldId id="282" r:id="rId12"/>
    <p:sldId id="281" r:id="rId13"/>
    <p:sldId id="629" r:id="rId14"/>
    <p:sldId id="646" r:id="rId15"/>
    <p:sldId id="648" r:id="rId16"/>
    <p:sldId id="649" r:id="rId17"/>
    <p:sldId id="650" r:id="rId18"/>
    <p:sldId id="651" r:id="rId19"/>
    <p:sldId id="630" r:id="rId20"/>
    <p:sldId id="636" r:id="rId21"/>
    <p:sldId id="637" r:id="rId22"/>
    <p:sldId id="641" r:id="rId23"/>
    <p:sldId id="642" r:id="rId24"/>
    <p:sldId id="640" r:id="rId25"/>
    <p:sldId id="643" r:id="rId26"/>
    <p:sldId id="63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FDFF"/>
    <a:srgbClr val="0096FF"/>
    <a:srgbClr val="FF40FF"/>
    <a:srgbClr val="FF9300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186"/>
    <p:restoredTop sz="94643"/>
  </p:normalViewPr>
  <p:slideViewPr>
    <p:cSldViewPr snapToGrid="0" snapToObjects="1">
      <p:cViewPr varScale="1">
        <p:scale>
          <a:sx n="80" d="100"/>
          <a:sy n="80" d="100"/>
        </p:scale>
        <p:origin x="22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03745-0C71-BA4F-9F55-4E24EFF4F3DE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DA5C5-60F3-3D4F-85B7-720227B5F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6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2310-7917-1947-9AD8-9016EF0C3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D2319-E1C3-D84E-9592-F49071F80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D84ED-AF81-CB4F-A327-172D3CF0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CA0BC-8F16-5744-875F-BC617B3C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67BF7-9FE6-2041-9D1C-1ACF8A98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02C30-3338-6A48-A847-A58D4A1E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769D-4615-654F-9859-BB2FAE868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2D915-7BC5-784D-AE98-1DE86090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DB85-C35E-1D40-ADB3-F78DC494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9A88C-BA22-8A4A-A601-1B09DD0F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0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FE30B8-9A32-174D-80D8-332D61184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79CB1-BA74-AC46-8F40-88449519D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9A43-48F8-974E-A0A2-FDB02CB3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607B-6159-174F-8E55-8EA1E8FA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AC33-C85D-D340-A7BD-CEB9D8F3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6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8B4F-6CBB-A847-9D6D-2CB7EDC5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2C6B-C8C0-7C4D-9943-E0B1878AB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014D1-483A-5F45-A813-F212011B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D91D6-FE51-914C-B562-4A6F9352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FCE6-9618-184C-91A4-A70634A1E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CD31-31C0-0440-8857-E53ACC41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BB231-CC72-BC46-8026-5CC6A12D1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DE99-56D6-BF48-B110-AD193925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97345-45C6-614A-B707-72B26C40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EAD2-C234-884E-B475-774F9CEE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7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E6EF-A3C9-524E-B124-FCF4712FB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5965-973D-F941-A596-C7028968F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7F33B-017E-C74C-A754-B254429E3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07EC-0CA2-2847-ABD5-9AFE6308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D406B-265B-7B42-972D-27AEB677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0F96F-F8EB-8E47-9763-26DA8954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5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5CBFB-24AC-9F48-BA41-AB964DDAD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3A387-4741-5142-82DB-513F43CF0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1B291-2AD0-0D41-95B6-1DB27F8F7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BDA2A-B4C5-CF45-B27A-F74AC5991D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81BB6-1D31-004B-A902-8A7572A68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E7C15-D301-804E-81A5-FDB93415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ADB63-479E-6F46-B89E-AD7ED79E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C062D-8EA2-DC41-85A6-B39CEF26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FF74-8918-3947-AF35-C840AB8FC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50527-70D4-4642-899C-665CB6AC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0AEDBA-EB59-D54D-BCFF-6F231FAB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E7A36-3544-AE46-A47E-93AA9A39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8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11A2C-3003-8743-B01E-A542583E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6A9FB-ABC8-9849-9562-2A53DA9C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7920A-A48A-874E-A9AC-8B4C7F3D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7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D6BF-CD25-0B49-853A-F66FABBE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1633B-8F95-814D-91C9-D8548787C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54BF6-8747-804C-9CC7-27D4FD86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E86D8-BE5B-364D-BD46-379C0D1A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2ECF1-55CA-594D-A9AB-5E5F33D6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78C75-4BF9-7F4A-94BA-2FD27FE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D35A-B044-8B4B-BA04-17E3775E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CD7C6-8A40-324D-A547-6C0FE655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DA778-77E2-B04C-BE7C-C3D5319DF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0349D-0BC4-5746-A092-CCAC5F04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59D20-B888-7C44-816D-2D761EA1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4C50C-98FF-B14D-B2C5-084D7306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01B11-8A57-924D-80BE-3B06DD2B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0CC8-9128-A344-9785-67B5454D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1812-3DB3-C440-8CE6-3B66FDF04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DFB9-B33D-264F-97F7-EB53E534371D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1F7A9-6DB7-7445-881E-CA87C7F94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90B3E-73EE-6247-BCB3-A14FA4D2F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2F2-D053-2545-85D5-A36F7ED666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1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6496"/>
            <a:ext cx="10515600" cy="1325563"/>
          </a:xfrm>
        </p:spPr>
        <p:txBody>
          <a:bodyPr/>
          <a:lstStyle/>
          <a:p>
            <a:r>
              <a:rPr lang="en-US" b="1" dirty="0"/>
              <a:t>Ecology Meets Epidemiology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A943-7ADA-0241-A157-78DF83A0F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4406900"/>
            <a:ext cx="10807700" cy="1770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Centre </a:t>
            </a:r>
            <a:r>
              <a:rPr lang="en-US" dirty="0" err="1"/>
              <a:t>ValBio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Ranomafana</a:t>
            </a:r>
            <a:r>
              <a:rPr lang="en-US" dirty="0"/>
              <a:t> National Park, Madagascar</a:t>
            </a:r>
          </a:p>
          <a:p>
            <a:pPr marL="0" indent="0">
              <a:buNone/>
            </a:pPr>
            <a:r>
              <a:rPr lang="en-US" dirty="0"/>
              <a:t>6 – 14 January, 2020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530C8A-66DC-F14A-8B05-F1DCFFF57F4E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E²M²: Ecological and Epidemiological Modeling in Madagascar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3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in E²M²</a:t>
            </a:r>
          </a:p>
          <a:p>
            <a:pPr lvl="1"/>
            <a:r>
              <a:rPr lang="en-US" sz="2600" dirty="0"/>
              <a:t>Ecology</a:t>
            </a:r>
          </a:p>
          <a:p>
            <a:pPr lvl="1"/>
            <a:r>
              <a:rPr lang="en-US" sz="2600" dirty="0"/>
              <a:t>Epidemiology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682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9C0F-5F31-9846-B7FD-785AAE47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10871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All course materials are available at:</a:t>
            </a:r>
          </a:p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E2M2.org</a:t>
            </a:r>
          </a:p>
        </p:txBody>
      </p:sp>
    </p:spTree>
    <p:extLst>
      <p:ext uri="{BB962C8B-B14F-4D97-AF65-F5344CB8AC3E}">
        <p14:creationId xmlns:p14="http://schemas.microsoft.com/office/powerpoint/2010/main" val="228678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41D5339-7EBF-CB4B-90D8-4E7CBB88672C}"/>
              </a:ext>
            </a:extLst>
          </p:cNvPr>
          <p:cNvSpPr/>
          <p:nvPr/>
        </p:nvSpPr>
        <p:spPr>
          <a:xfrm rot="5400000" flipV="1">
            <a:off x="975551" y="4840062"/>
            <a:ext cx="2138794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90862C-D245-D446-82A3-946739C2F6C4}"/>
              </a:ext>
            </a:extLst>
          </p:cNvPr>
          <p:cNvSpPr/>
          <p:nvPr/>
        </p:nvSpPr>
        <p:spPr>
          <a:xfrm rot="5400000">
            <a:off x="1604765" y="2411186"/>
            <a:ext cx="823544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3829A6-84EF-4949-A671-F258D258B09C}"/>
              </a:ext>
            </a:extLst>
          </p:cNvPr>
          <p:cNvSpPr/>
          <p:nvPr/>
        </p:nvSpPr>
        <p:spPr>
          <a:xfrm rot="5400000">
            <a:off x="1735025" y="1785445"/>
            <a:ext cx="552168" cy="457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8206B63-760A-EF40-B5FC-6750027B3747}"/>
              </a:ext>
            </a:extLst>
          </p:cNvPr>
          <p:cNvSpPr/>
          <p:nvPr/>
        </p:nvSpPr>
        <p:spPr>
          <a:xfrm>
            <a:off x="104046" y="2363829"/>
            <a:ext cx="4158061" cy="2212536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Tuesday: “Understanding Your System”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Data and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1"/>
                </a:solidFill>
              </a:rPr>
              <a:t>● Reviewing Concepts in Mathematics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Student Introductions &amp; Presentations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Formulating Research Questions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Study Design and Data Collection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Designing Studies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604E4-E954-CA4C-81C5-CEFFCD57D59E}"/>
              </a:ext>
            </a:extLst>
          </p:cNvPr>
          <p:cNvSpPr/>
          <p:nvPr/>
        </p:nvSpPr>
        <p:spPr>
          <a:xfrm rot="10800000">
            <a:off x="2626472" y="5917837"/>
            <a:ext cx="1894474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BE09EE-067F-1444-9CF1-34A842F12627}"/>
              </a:ext>
            </a:extLst>
          </p:cNvPr>
          <p:cNvSpPr/>
          <p:nvPr/>
        </p:nvSpPr>
        <p:spPr>
          <a:xfrm rot="5400000">
            <a:off x="5472908" y="3156731"/>
            <a:ext cx="2447242" cy="4590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C7DD084-F0C5-5544-A587-694D98B80C2C}"/>
              </a:ext>
            </a:extLst>
          </p:cNvPr>
          <p:cNvSpPr/>
          <p:nvPr/>
        </p:nvSpPr>
        <p:spPr>
          <a:xfrm>
            <a:off x="4773114" y="3281406"/>
            <a:ext cx="3882415" cy="2741602"/>
          </a:xfrm>
          <a:custGeom>
            <a:avLst/>
            <a:gdLst>
              <a:gd name="connsiteX0" fmla="*/ 0 w 2743248"/>
              <a:gd name="connsiteY0" fmla="*/ 240621 h 2406205"/>
              <a:gd name="connsiteX1" fmla="*/ 240621 w 2743248"/>
              <a:gd name="connsiteY1" fmla="*/ 0 h 2406205"/>
              <a:gd name="connsiteX2" fmla="*/ 2502628 w 2743248"/>
              <a:gd name="connsiteY2" fmla="*/ 0 h 2406205"/>
              <a:gd name="connsiteX3" fmla="*/ 2743249 w 2743248"/>
              <a:gd name="connsiteY3" fmla="*/ 240621 h 2406205"/>
              <a:gd name="connsiteX4" fmla="*/ 2743248 w 2743248"/>
              <a:gd name="connsiteY4" fmla="*/ 2165585 h 2406205"/>
              <a:gd name="connsiteX5" fmla="*/ 2502627 w 2743248"/>
              <a:gd name="connsiteY5" fmla="*/ 2406206 h 2406205"/>
              <a:gd name="connsiteX6" fmla="*/ 240621 w 2743248"/>
              <a:gd name="connsiteY6" fmla="*/ 2406205 h 2406205"/>
              <a:gd name="connsiteX7" fmla="*/ 0 w 2743248"/>
              <a:gd name="connsiteY7" fmla="*/ 2165584 h 2406205"/>
              <a:gd name="connsiteX8" fmla="*/ 0 w 2743248"/>
              <a:gd name="connsiteY8" fmla="*/ 240621 h 240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48" h="2406205">
                <a:moveTo>
                  <a:pt x="0" y="240621"/>
                </a:moveTo>
                <a:cubicBezTo>
                  <a:pt x="0" y="107730"/>
                  <a:pt x="107730" y="0"/>
                  <a:pt x="240621" y="0"/>
                </a:cubicBezTo>
                <a:lnTo>
                  <a:pt x="2502628" y="0"/>
                </a:lnTo>
                <a:cubicBezTo>
                  <a:pt x="2635519" y="0"/>
                  <a:pt x="2743249" y="107730"/>
                  <a:pt x="2743249" y="240621"/>
                </a:cubicBezTo>
                <a:cubicBezTo>
                  <a:pt x="2743249" y="882276"/>
                  <a:pt x="2743248" y="1523930"/>
                  <a:pt x="2743248" y="2165585"/>
                </a:cubicBezTo>
                <a:cubicBezTo>
                  <a:pt x="2743248" y="2298476"/>
                  <a:pt x="2635518" y="2406206"/>
                  <a:pt x="2502627" y="2406206"/>
                </a:cubicBezTo>
                <a:lnTo>
                  <a:pt x="240621" y="2406205"/>
                </a:lnTo>
                <a:cubicBezTo>
                  <a:pt x="107730" y="2406205"/>
                  <a:pt x="0" y="2298475"/>
                  <a:pt x="0" y="2165584"/>
                </a:cubicBezTo>
                <a:lnTo>
                  <a:pt x="0" y="24062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435" tIns="131435" rIns="131435" bIns="131435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Friday: “Refining Your Work” 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Model Fitting – The Basic Concept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Model Selection and Comparison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1"/>
                </a:solidFill>
              </a:rPr>
              <a:t>● Discussion of a scientific paper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1"/>
                </a:solidFill>
              </a:rPr>
              <a:t>●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Model Fitting with Epidemic Cards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Final research plans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Research snapshots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2D5634-44F5-3E43-8F00-1263719A29FF}"/>
              </a:ext>
            </a:extLst>
          </p:cNvPr>
          <p:cNvSpPr/>
          <p:nvPr/>
        </p:nvSpPr>
        <p:spPr>
          <a:xfrm rot="5400000" flipV="1">
            <a:off x="9847298" y="3817677"/>
            <a:ext cx="1121899" cy="493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A724F5D-9A62-1A46-BD04-F05187F5354F}"/>
              </a:ext>
            </a:extLst>
          </p:cNvPr>
          <p:cNvSpPr/>
          <p:nvPr/>
        </p:nvSpPr>
        <p:spPr>
          <a:xfrm>
            <a:off x="8657026" y="1468664"/>
            <a:ext cx="3453084" cy="1960336"/>
          </a:xfrm>
          <a:custGeom>
            <a:avLst/>
            <a:gdLst>
              <a:gd name="connsiteX0" fmla="*/ 0 w 2615623"/>
              <a:gd name="connsiteY0" fmla="*/ 193785 h 1937852"/>
              <a:gd name="connsiteX1" fmla="*/ 193785 w 2615623"/>
              <a:gd name="connsiteY1" fmla="*/ 0 h 1937852"/>
              <a:gd name="connsiteX2" fmla="*/ 2421838 w 2615623"/>
              <a:gd name="connsiteY2" fmla="*/ 0 h 1937852"/>
              <a:gd name="connsiteX3" fmla="*/ 2615623 w 2615623"/>
              <a:gd name="connsiteY3" fmla="*/ 193785 h 1937852"/>
              <a:gd name="connsiteX4" fmla="*/ 2615623 w 2615623"/>
              <a:gd name="connsiteY4" fmla="*/ 1744067 h 1937852"/>
              <a:gd name="connsiteX5" fmla="*/ 2421838 w 2615623"/>
              <a:gd name="connsiteY5" fmla="*/ 1937852 h 1937852"/>
              <a:gd name="connsiteX6" fmla="*/ 193785 w 2615623"/>
              <a:gd name="connsiteY6" fmla="*/ 1937852 h 1937852"/>
              <a:gd name="connsiteX7" fmla="*/ 0 w 2615623"/>
              <a:gd name="connsiteY7" fmla="*/ 1744067 h 1937852"/>
              <a:gd name="connsiteX8" fmla="*/ 0 w 2615623"/>
              <a:gd name="connsiteY8" fmla="*/ 193785 h 193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5623" h="1937852">
                <a:moveTo>
                  <a:pt x="0" y="193785"/>
                </a:moveTo>
                <a:cubicBezTo>
                  <a:pt x="0" y="86760"/>
                  <a:pt x="86760" y="0"/>
                  <a:pt x="193785" y="0"/>
                </a:cubicBezTo>
                <a:lnTo>
                  <a:pt x="2421838" y="0"/>
                </a:lnTo>
                <a:cubicBezTo>
                  <a:pt x="2528863" y="0"/>
                  <a:pt x="2615623" y="86760"/>
                  <a:pt x="2615623" y="193785"/>
                </a:cubicBezTo>
                <a:lnTo>
                  <a:pt x="2615623" y="1744067"/>
                </a:lnTo>
                <a:cubicBezTo>
                  <a:pt x="2615623" y="1851092"/>
                  <a:pt x="2528863" y="1937852"/>
                  <a:pt x="2421838" y="1937852"/>
                </a:cubicBezTo>
                <a:lnTo>
                  <a:pt x="193785" y="1937852"/>
                </a:lnTo>
                <a:cubicBezTo>
                  <a:pt x="86760" y="1937852"/>
                  <a:pt x="0" y="1851092"/>
                  <a:pt x="0" y="1744067"/>
                </a:cubicBezTo>
                <a:lnTo>
                  <a:pt x="0" y="1937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718" tIns="117718" rIns="117718" bIns="117718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Saturday: “Putting it All in Perspective”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Modeling in Practice: The Lifecycle of a Modeling Project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Mentor Research Presentations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Looking Back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A886988-76B8-2648-AC5E-E606AB0965AC}"/>
              </a:ext>
            </a:extLst>
          </p:cNvPr>
          <p:cNvSpPr/>
          <p:nvPr/>
        </p:nvSpPr>
        <p:spPr>
          <a:xfrm>
            <a:off x="8786121" y="4369925"/>
            <a:ext cx="3323989" cy="672206"/>
          </a:xfrm>
          <a:custGeom>
            <a:avLst/>
            <a:gdLst>
              <a:gd name="connsiteX0" fmla="*/ 0 w 2168164"/>
              <a:gd name="connsiteY0" fmla="*/ 81885 h 818852"/>
              <a:gd name="connsiteX1" fmla="*/ 81885 w 2168164"/>
              <a:gd name="connsiteY1" fmla="*/ 0 h 818852"/>
              <a:gd name="connsiteX2" fmla="*/ 2086279 w 2168164"/>
              <a:gd name="connsiteY2" fmla="*/ 0 h 818852"/>
              <a:gd name="connsiteX3" fmla="*/ 2168164 w 2168164"/>
              <a:gd name="connsiteY3" fmla="*/ 81885 h 818852"/>
              <a:gd name="connsiteX4" fmla="*/ 2168164 w 2168164"/>
              <a:gd name="connsiteY4" fmla="*/ 736967 h 818852"/>
              <a:gd name="connsiteX5" fmla="*/ 2086279 w 2168164"/>
              <a:gd name="connsiteY5" fmla="*/ 818852 h 818852"/>
              <a:gd name="connsiteX6" fmla="*/ 81885 w 2168164"/>
              <a:gd name="connsiteY6" fmla="*/ 818852 h 818852"/>
              <a:gd name="connsiteX7" fmla="*/ 0 w 2168164"/>
              <a:gd name="connsiteY7" fmla="*/ 736967 h 818852"/>
              <a:gd name="connsiteX8" fmla="*/ 0 w 2168164"/>
              <a:gd name="connsiteY8" fmla="*/ 81885 h 81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164" h="818852">
                <a:moveTo>
                  <a:pt x="0" y="81885"/>
                </a:moveTo>
                <a:cubicBezTo>
                  <a:pt x="0" y="36661"/>
                  <a:pt x="36661" y="0"/>
                  <a:pt x="81885" y="0"/>
                </a:cubicBezTo>
                <a:lnTo>
                  <a:pt x="2086279" y="0"/>
                </a:lnTo>
                <a:cubicBezTo>
                  <a:pt x="2131503" y="0"/>
                  <a:pt x="2168164" y="36661"/>
                  <a:pt x="2168164" y="81885"/>
                </a:cubicBezTo>
                <a:lnTo>
                  <a:pt x="2168164" y="736967"/>
                </a:lnTo>
                <a:cubicBezTo>
                  <a:pt x="2168164" y="782191"/>
                  <a:pt x="2131503" y="818852"/>
                  <a:pt x="2086279" y="818852"/>
                </a:cubicBezTo>
                <a:lnTo>
                  <a:pt x="81885" y="818852"/>
                </a:lnTo>
                <a:cubicBezTo>
                  <a:pt x="36661" y="818852"/>
                  <a:pt x="0" y="782191"/>
                  <a:pt x="0" y="736967"/>
                </a:cubicBezTo>
                <a:lnTo>
                  <a:pt x="0" y="81885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943" tIns="84943" rIns="84943" bIns="84943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Tuesday: “Sharing Your Work”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Final student presentations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B861EE36-3589-5346-80FA-6781153332C8}"/>
              </a:ext>
            </a:extLst>
          </p:cNvPr>
          <p:cNvSpPr/>
          <p:nvPr/>
        </p:nvSpPr>
        <p:spPr>
          <a:xfrm>
            <a:off x="9502079" y="28687"/>
            <a:ext cx="2717073" cy="885432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7030A0"/>
                </a:solidFill>
              </a:rPr>
              <a:t>● Programming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rgbClr val="C00000"/>
                </a:solidFill>
              </a:rPr>
              <a:t>● Lectures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● Activities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● Research Development</a:t>
            </a:r>
          </a:p>
          <a:p>
            <a:pPr marL="114300" lvl="1" indent="-114300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26FC415-EA8C-2947-8CF8-DA5CC25C78C4}"/>
              </a:ext>
            </a:extLst>
          </p:cNvPr>
          <p:cNvSpPr/>
          <p:nvPr/>
        </p:nvSpPr>
        <p:spPr>
          <a:xfrm>
            <a:off x="81890" y="24182"/>
            <a:ext cx="4112342" cy="1846754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Saturday/Sunday: R Bootcamp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Intro to R Studio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Exploring and Visualizing Data in R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For-loops, Functions, and If-Else Statements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Data Cleaning</a:t>
            </a:r>
          </a:p>
          <a:p>
            <a:pPr marL="285750" indent="-28575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Intro to Spatial Visualization &amp; Plotting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E98C0A06-E87D-0342-8E88-A0C57A0D7F84}"/>
              </a:ext>
            </a:extLst>
          </p:cNvPr>
          <p:cNvSpPr/>
          <p:nvPr/>
        </p:nvSpPr>
        <p:spPr>
          <a:xfrm>
            <a:off x="1115188" y="1961322"/>
            <a:ext cx="1828080" cy="32021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Monday: Travel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4AF463-74BD-1645-9C43-C8B4F968F121}"/>
              </a:ext>
            </a:extLst>
          </p:cNvPr>
          <p:cNvSpPr/>
          <p:nvPr/>
        </p:nvSpPr>
        <p:spPr>
          <a:xfrm rot="10800000" flipV="1">
            <a:off x="4499025" y="382781"/>
            <a:ext cx="653037" cy="5364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ECBE707-61E4-7446-9B97-35876F0EE2D6}"/>
              </a:ext>
            </a:extLst>
          </p:cNvPr>
          <p:cNvSpPr/>
          <p:nvPr/>
        </p:nvSpPr>
        <p:spPr>
          <a:xfrm rot="16200000" flipV="1">
            <a:off x="1769250" y="3156825"/>
            <a:ext cx="5505269" cy="45719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CCE3B638-5A9C-7A49-A46C-5099920FA84D}"/>
              </a:ext>
            </a:extLst>
          </p:cNvPr>
          <p:cNvSpPr/>
          <p:nvPr/>
        </p:nvSpPr>
        <p:spPr>
          <a:xfrm>
            <a:off x="64248" y="4667489"/>
            <a:ext cx="4197859" cy="2212536"/>
          </a:xfrm>
          <a:custGeom>
            <a:avLst/>
            <a:gdLst>
              <a:gd name="connsiteX0" fmla="*/ 0 w 1738912"/>
              <a:gd name="connsiteY0" fmla="*/ 136981 h 1369809"/>
              <a:gd name="connsiteX1" fmla="*/ 136981 w 1738912"/>
              <a:gd name="connsiteY1" fmla="*/ 0 h 1369809"/>
              <a:gd name="connsiteX2" fmla="*/ 1601931 w 1738912"/>
              <a:gd name="connsiteY2" fmla="*/ 0 h 1369809"/>
              <a:gd name="connsiteX3" fmla="*/ 1738912 w 1738912"/>
              <a:gd name="connsiteY3" fmla="*/ 136981 h 1369809"/>
              <a:gd name="connsiteX4" fmla="*/ 1738912 w 1738912"/>
              <a:gd name="connsiteY4" fmla="*/ 1232828 h 1369809"/>
              <a:gd name="connsiteX5" fmla="*/ 1601931 w 1738912"/>
              <a:gd name="connsiteY5" fmla="*/ 1369809 h 1369809"/>
              <a:gd name="connsiteX6" fmla="*/ 136981 w 1738912"/>
              <a:gd name="connsiteY6" fmla="*/ 1369809 h 1369809"/>
              <a:gd name="connsiteX7" fmla="*/ 0 w 1738912"/>
              <a:gd name="connsiteY7" fmla="*/ 1232828 h 1369809"/>
              <a:gd name="connsiteX8" fmla="*/ 0 w 1738912"/>
              <a:gd name="connsiteY8" fmla="*/ 136981 h 136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912" h="1369809">
                <a:moveTo>
                  <a:pt x="0" y="136981"/>
                </a:moveTo>
                <a:cubicBezTo>
                  <a:pt x="0" y="61328"/>
                  <a:pt x="61328" y="0"/>
                  <a:pt x="136981" y="0"/>
                </a:cubicBezTo>
                <a:lnTo>
                  <a:pt x="1601931" y="0"/>
                </a:lnTo>
                <a:cubicBezTo>
                  <a:pt x="1677584" y="0"/>
                  <a:pt x="1738912" y="61328"/>
                  <a:pt x="1738912" y="136981"/>
                </a:cubicBezTo>
                <a:lnTo>
                  <a:pt x="1738912" y="1232828"/>
                </a:lnTo>
                <a:cubicBezTo>
                  <a:pt x="1738912" y="1308481"/>
                  <a:pt x="1677584" y="1369809"/>
                  <a:pt x="1601931" y="1369809"/>
                </a:cubicBezTo>
                <a:lnTo>
                  <a:pt x="136981" y="1369809"/>
                </a:lnTo>
                <a:cubicBezTo>
                  <a:pt x="61328" y="1369809"/>
                  <a:pt x="0" y="1308481"/>
                  <a:pt x="0" y="1232828"/>
                </a:cubicBezTo>
                <a:lnTo>
                  <a:pt x="0" y="136981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080" tIns="101080" rIns="101080" bIns="10108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Wednesday: “Building Simple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Linear Regression and Simple Statistics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Statistical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1"/>
                </a:solidFill>
              </a:rPr>
              <a:t>● Dynamical Fever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Intro to Compartmental Models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Building Mechanistic Models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Refining Research Questions for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D82F51C-E8BE-104A-8342-F1F68FB39116}"/>
              </a:ext>
            </a:extLst>
          </p:cNvPr>
          <p:cNvSpPr/>
          <p:nvPr/>
        </p:nvSpPr>
        <p:spPr>
          <a:xfrm>
            <a:off x="4800694" y="83923"/>
            <a:ext cx="3743556" cy="2627193"/>
          </a:xfrm>
          <a:custGeom>
            <a:avLst/>
            <a:gdLst>
              <a:gd name="connsiteX0" fmla="*/ 0 w 2362534"/>
              <a:gd name="connsiteY0" fmla="*/ 174937 h 1749374"/>
              <a:gd name="connsiteX1" fmla="*/ 174937 w 2362534"/>
              <a:gd name="connsiteY1" fmla="*/ 0 h 1749374"/>
              <a:gd name="connsiteX2" fmla="*/ 2187597 w 2362534"/>
              <a:gd name="connsiteY2" fmla="*/ 0 h 1749374"/>
              <a:gd name="connsiteX3" fmla="*/ 2362534 w 2362534"/>
              <a:gd name="connsiteY3" fmla="*/ 174937 h 1749374"/>
              <a:gd name="connsiteX4" fmla="*/ 2362534 w 2362534"/>
              <a:gd name="connsiteY4" fmla="*/ 1574437 h 1749374"/>
              <a:gd name="connsiteX5" fmla="*/ 2187597 w 2362534"/>
              <a:gd name="connsiteY5" fmla="*/ 1749374 h 1749374"/>
              <a:gd name="connsiteX6" fmla="*/ 174937 w 2362534"/>
              <a:gd name="connsiteY6" fmla="*/ 1749374 h 1749374"/>
              <a:gd name="connsiteX7" fmla="*/ 0 w 2362534"/>
              <a:gd name="connsiteY7" fmla="*/ 1574437 h 1749374"/>
              <a:gd name="connsiteX8" fmla="*/ 0 w 2362534"/>
              <a:gd name="connsiteY8" fmla="*/ 174937 h 17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2534" h="1749374">
                <a:moveTo>
                  <a:pt x="0" y="174937"/>
                </a:moveTo>
                <a:cubicBezTo>
                  <a:pt x="0" y="78322"/>
                  <a:pt x="78322" y="0"/>
                  <a:pt x="174937" y="0"/>
                </a:cubicBezTo>
                <a:lnTo>
                  <a:pt x="2187597" y="0"/>
                </a:lnTo>
                <a:cubicBezTo>
                  <a:pt x="2284212" y="0"/>
                  <a:pt x="2362534" y="78322"/>
                  <a:pt x="2362534" y="174937"/>
                </a:cubicBezTo>
                <a:lnTo>
                  <a:pt x="2362534" y="1574437"/>
                </a:lnTo>
                <a:cubicBezTo>
                  <a:pt x="2362534" y="1671052"/>
                  <a:pt x="2284212" y="1749374"/>
                  <a:pt x="2187597" y="1749374"/>
                </a:cubicBezTo>
                <a:lnTo>
                  <a:pt x="174937" y="1749374"/>
                </a:lnTo>
                <a:cubicBezTo>
                  <a:pt x="78322" y="1749374"/>
                  <a:pt x="0" y="1671052"/>
                  <a:pt x="0" y="1574437"/>
                </a:cubicBezTo>
                <a:lnTo>
                  <a:pt x="0" y="174937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197" tIns="112197" rIns="112197" bIns="112197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Thursday: “More Complicated Models”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Intro to Mixed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Mixed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Introduction to Occupancy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7030A0"/>
                </a:solidFill>
              </a:rPr>
              <a:t>● Occupancy modeling in R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Compartmental Modeling Extensions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C00000"/>
                </a:solidFill>
              </a:rPr>
              <a:t>● Intro to Network Modeling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● Model Telephone</a:t>
            </a: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DEA57CF-488F-8546-9229-273FC3D99981}"/>
              </a:ext>
            </a:extLst>
          </p:cNvPr>
          <p:cNvSpPr/>
          <p:nvPr/>
        </p:nvSpPr>
        <p:spPr>
          <a:xfrm>
            <a:off x="9527920" y="3633417"/>
            <a:ext cx="1828080" cy="320213"/>
          </a:xfrm>
          <a:custGeom>
            <a:avLst/>
            <a:gdLst>
              <a:gd name="connsiteX0" fmla="*/ 0 w 1790836"/>
              <a:gd name="connsiteY0" fmla="*/ 139368 h 1393675"/>
              <a:gd name="connsiteX1" fmla="*/ 139368 w 1790836"/>
              <a:gd name="connsiteY1" fmla="*/ 0 h 1393675"/>
              <a:gd name="connsiteX2" fmla="*/ 1651469 w 1790836"/>
              <a:gd name="connsiteY2" fmla="*/ 0 h 1393675"/>
              <a:gd name="connsiteX3" fmla="*/ 1790837 w 1790836"/>
              <a:gd name="connsiteY3" fmla="*/ 139368 h 1393675"/>
              <a:gd name="connsiteX4" fmla="*/ 1790836 w 1790836"/>
              <a:gd name="connsiteY4" fmla="*/ 1254308 h 1393675"/>
              <a:gd name="connsiteX5" fmla="*/ 1651468 w 1790836"/>
              <a:gd name="connsiteY5" fmla="*/ 1393676 h 1393675"/>
              <a:gd name="connsiteX6" fmla="*/ 139368 w 1790836"/>
              <a:gd name="connsiteY6" fmla="*/ 1393675 h 1393675"/>
              <a:gd name="connsiteX7" fmla="*/ 0 w 1790836"/>
              <a:gd name="connsiteY7" fmla="*/ 1254307 h 1393675"/>
              <a:gd name="connsiteX8" fmla="*/ 0 w 1790836"/>
              <a:gd name="connsiteY8" fmla="*/ 139368 h 139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90836" h="1393675">
                <a:moveTo>
                  <a:pt x="0" y="139368"/>
                </a:moveTo>
                <a:cubicBezTo>
                  <a:pt x="0" y="62397"/>
                  <a:pt x="62397" y="0"/>
                  <a:pt x="139368" y="0"/>
                </a:cubicBezTo>
                <a:lnTo>
                  <a:pt x="1651469" y="0"/>
                </a:lnTo>
                <a:cubicBezTo>
                  <a:pt x="1728440" y="0"/>
                  <a:pt x="1790837" y="62397"/>
                  <a:pt x="1790837" y="139368"/>
                </a:cubicBezTo>
                <a:cubicBezTo>
                  <a:pt x="1790837" y="511015"/>
                  <a:pt x="1790836" y="882661"/>
                  <a:pt x="1790836" y="1254308"/>
                </a:cubicBezTo>
                <a:cubicBezTo>
                  <a:pt x="1790836" y="1331279"/>
                  <a:pt x="1728439" y="1393676"/>
                  <a:pt x="1651468" y="1393676"/>
                </a:cubicBezTo>
                <a:lnTo>
                  <a:pt x="139368" y="1393675"/>
                </a:lnTo>
                <a:cubicBezTo>
                  <a:pt x="62397" y="1393675"/>
                  <a:pt x="0" y="1331278"/>
                  <a:pt x="0" y="1254307"/>
                </a:cubicBezTo>
                <a:lnTo>
                  <a:pt x="0" y="13936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779" tIns="101779" rIns="101779" bIns="101779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dirty="0">
                <a:solidFill>
                  <a:schemeClr val="tx1"/>
                </a:solidFill>
              </a:rPr>
              <a:t>Sunday: Travel</a:t>
            </a:r>
            <a:endParaRPr lang="en-US" sz="1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8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Ecology?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study of the </a:t>
            </a:r>
            <a:r>
              <a:rPr lang="en-US" dirty="0">
                <a:solidFill>
                  <a:srgbClr val="FFFF00"/>
                </a:solidFill>
              </a:rPr>
              <a:t>interactions </a:t>
            </a:r>
            <a:r>
              <a:rPr lang="en-US" dirty="0"/>
              <a:t>of organisms and their environment</a:t>
            </a:r>
          </a:p>
          <a:p>
            <a:pPr lvl="1">
              <a:buFontTx/>
              <a:buChar char="-"/>
            </a:pPr>
            <a:r>
              <a:rPr lang="en-US" dirty="0"/>
              <a:t>Coined in  1866 by German scientist Ernst Haeckel</a:t>
            </a:r>
          </a:p>
          <a:p>
            <a:pPr lvl="1">
              <a:buFontTx/>
              <a:buChar char="-"/>
            </a:pPr>
            <a:r>
              <a:rPr lang="en-US" dirty="0"/>
              <a:t>Nile crocodiles opening mouths for sandpipers (Herodotus)</a:t>
            </a:r>
          </a:p>
          <a:p>
            <a:r>
              <a:rPr lang="en-US" dirty="0"/>
              <a:t>Emphasis on explaining </a:t>
            </a:r>
            <a:r>
              <a:rPr lang="en-US" dirty="0">
                <a:solidFill>
                  <a:srgbClr val="FFFF00"/>
                </a:solidFill>
              </a:rPr>
              <a:t>dynamical processes </a:t>
            </a:r>
            <a:r>
              <a:rPr lang="en-US" dirty="0"/>
              <a:t>in nature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5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34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						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63C6B-084D-6C4B-A7E1-2284029EB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1114"/>
            <a:ext cx="5898488" cy="36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78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					      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39E1B-FCBB-D545-86B5-338B0C3E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206" y="1274165"/>
            <a:ext cx="4810594" cy="42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82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86DA-9A9B-1440-B63F-A995FAE2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8A7B6-11D8-694B-93EF-EE62D58C7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82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Origins in plant biology and succession</a:t>
            </a:r>
          </a:p>
          <a:p>
            <a:pPr lvl="1">
              <a:buFontTx/>
              <a:buChar char="-"/>
            </a:pPr>
            <a:r>
              <a:rPr lang="en-US" dirty="0"/>
              <a:t>Clements and Gleason (1910s-20s)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Food Chains</a:t>
            </a:r>
          </a:p>
          <a:p>
            <a:pPr marL="457200" lvl="1" indent="0">
              <a:buNone/>
            </a:pPr>
            <a:r>
              <a:rPr lang="en-US" dirty="0"/>
              <a:t>-  Charles Elton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Predator-Prey Dynamics</a:t>
            </a:r>
          </a:p>
          <a:p>
            <a:pPr marL="457200" lvl="1" indent="0">
              <a:buNone/>
            </a:pPr>
            <a:r>
              <a:rPr lang="en-US" dirty="0"/>
              <a:t>-  </a:t>
            </a:r>
            <a:r>
              <a:rPr lang="en-US" dirty="0" err="1"/>
              <a:t>Lotka-Voltera</a:t>
            </a:r>
            <a:r>
              <a:rPr lang="en-US" dirty="0"/>
              <a:t> (1920s)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Ecology</a:t>
            </a:r>
          </a:p>
          <a:p>
            <a:pPr lvl="1">
              <a:buFontTx/>
              <a:buChar char="-"/>
            </a:pPr>
            <a:r>
              <a:rPr lang="en-US" dirty="0"/>
              <a:t>Robert MacArthur (1950s)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Disease Ecology</a:t>
            </a:r>
          </a:p>
          <a:p>
            <a:pPr lvl="1">
              <a:buFontTx/>
              <a:buChar char="-"/>
            </a:pPr>
            <a:r>
              <a:rPr lang="en-US" dirty="0"/>
              <a:t>Anderson and May (1980s)</a:t>
            </a:r>
          </a:p>
          <a:p>
            <a:pPr lvl="1">
              <a:buFontTx/>
              <a:buChar char="-"/>
            </a:pPr>
            <a:r>
              <a:rPr lang="en-US" dirty="0"/>
              <a:t>Island biogeography</a:t>
            </a:r>
          </a:p>
          <a:p>
            <a:pPr lvl="1">
              <a:buFontTx/>
              <a:buChar char="-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C33C96-36AF-1541-874B-E11D7896AA65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8E1E34B2-3D3B-6E43-B4B7-8295ED1BA9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8E1E34B2-3D3B-6E43-B4B7-8295ED1BA94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C7C1F6-8940-9348-839F-9D8B5BC2E9BC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92E9A45-335E-D34F-A596-173D7EFE9B6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05454FB-2ACC-1E41-AAE7-4840C8E72AFB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2FF524D-9E67-ED42-96F9-D1964ABF59EE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94D2EBB-472B-A748-BC0B-803D3D203FC1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4DCAC3C-C468-0A4F-80E8-B2CD7238B55B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EB94C94-96CA-2840-9D98-19F080CDC191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B1A641B-58EB-2A46-BDC6-C3FAC6B3C90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A320C7E-A99F-8246-B6A8-EFAF14EC9F7D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030615-1464-3345-A81E-EFB1996FC8F9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9514F-CBEC-DA40-AF00-A38291986349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5E1017F8-B6B3-4F4E-87A2-E63B5CBCDA7C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E82BBC23-762A-A04C-89B5-05C0321047B0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8106594-6980-4A4B-A575-9037C5ED2249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711E8C-8C23-BF4F-935C-21F406DC0F5F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5D1203-513C-E843-A7C6-B7B4A6507D11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4232D-0CAC-AD46-B786-5D1CD58D0744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825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8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6E3A-B966-BB41-9DBB-AF1DCD71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01" y="137803"/>
            <a:ext cx="10515600" cy="1325563"/>
          </a:xfrm>
        </p:spPr>
        <p:txBody>
          <a:bodyPr/>
          <a:lstStyle/>
          <a:p>
            <a:r>
              <a:rPr lang="en-US" dirty="0"/>
              <a:t>Thanks to our sponsors!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B2AE6-8670-9D4D-96A4-815B13EF34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653" y="2048473"/>
            <a:ext cx="1722042" cy="173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D98EB-85A8-F043-95C8-D5107BAE4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/>
          <a:stretch/>
        </p:blipFill>
        <p:spPr>
          <a:xfrm>
            <a:off x="6041740" y="1998095"/>
            <a:ext cx="2270634" cy="1652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C9C21-A42B-B843-93EA-7C7116C0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53" y="3778764"/>
            <a:ext cx="5218894" cy="1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194"/>
            <a:ext cx="10515600" cy="1325563"/>
          </a:xfrm>
        </p:spPr>
        <p:txBody>
          <a:bodyPr/>
          <a:lstStyle/>
          <a:p>
            <a:r>
              <a:rPr lang="en-US" dirty="0"/>
              <a:t>What is Epidemiology?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838200" y="15857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study of </a:t>
            </a:r>
            <a:r>
              <a:rPr lang="en-US" dirty="0">
                <a:solidFill>
                  <a:srgbClr val="FFFF00"/>
                </a:solidFill>
              </a:rPr>
              <a:t>what</a:t>
            </a:r>
            <a:r>
              <a:rPr lang="en-US" dirty="0"/>
              <a:t> is on the people” </a:t>
            </a:r>
          </a:p>
          <a:p>
            <a:pPr marL="457200" lvl="1" indent="0">
              <a:buNone/>
            </a:pPr>
            <a:r>
              <a:rPr lang="en-US" dirty="0"/>
              <a:t>– coined in 1802 to describe diseases in the Spanish population</a:t>
            </a:r>
          </a:p>
          <a:p>
            <a:r>
              <a:rPr lang="en-US" dirty="0"/>
              <a:t>Emphasis on the study and analysis of the distribution and determinants of health and disease (“risk factors”)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7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585866" y="1663960"/>
            <a:ext cx="58998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DA95C-FF2A-EF40-B15F-31D20613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77" y="1255973"/>
            <a:ext cx="499078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85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6C62F-49F9-3F48-A7FA-F96C2DF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42" y="492838"/>
            <a:ext cx="4325176" cy="324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CC0BB-6325-714A-B8C8-4349BC11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0"/>
            <a:ext cx="2578100" cy="210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17DA1-ADF5-3049-9705-88F01EB9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2108200"/>
            <a:ext cx="4116181" cy="40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5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51ED37C-3EBC-C147-A1C5-963D062E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0591" r="-40591"/>
          <a:stretch>
            <a:fillRect/>
          </a:stretch>
        </p:blipFill>
        <p:spPr>
          <a:xfrm>
            <a:off x="6608787" y="591766"/>
            <a:ext cx="6585679" cy="3621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72869-02FE-2A40-967C-BA93B1047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556" y="4325351"/>
            <a:ext cx="1701577" cy="24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3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6A31-7128-8344-9BA5-7163631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in Epidemiology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A7D3B2-A0E0-8C4B-8D51-AB4D41CB7B67}"/>
              </a:ext>
            </a:extLst>
          </p:cNvPr>
          <p:cNvSpPr txBox="1">
            <a:spLocks/>
          </p:cNvSpPr>
          <p:nvPr/>
        </p:nvSpPr>
        <p:spPr>
          <a:xfrm>
            <a:off x="600856" y="1687487"/>
            <a:ext cx="64894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Sickness caused by an imbalance in the four humors (Hippocrates)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Miasmatic theory of disease  (1500s)</a:t>
            </a:r>
          </a:p>
          <a:p>
            <a:pPr lvl="1"/>
            <a:r>
              <a:rPr lang="en-US" dirty="0"/>
              <a:t>Sickness results from emanations of ‘bad air’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Germ theory of disease</a:t>
            </a:r>
          </a:p>
          <a:p>
            <a:pPr lvl="1"/>
            <a:r>
              <a:rPr lang="en-US" dirty="0"/>
              <a:t>Leeuwenhoek’s microscope (1675)</a:t>
            </a:r>
          </a:p>
          <a:p>
            <a:pPr lvl="1"/>
            <a:r>
              <a:rPr lang="en-US" dirty="0"/>
              <a:t>Koch’s postulates (1890)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Classical epidemiology</a:t>
            </a:r>
          </a:p>
          <a:p>
            <a:pPr lvl="1"/>
            <a:r>
              <a:rPr lang="en-US" dirty="0"/>
              <a:t>John Snow and London cholera (1854)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Mathematical epidemiology</a:t>
            </a:r>
          </a:p>
          <a:p>
            <a:pPr lvl="1"/>
            <a:r>
              <a:rPr lang="en-US" dirty="0" err="1"/>
              <a:t>Kermack</a:t>
            </a:r>
            <a:r>
              <a:rPr lang="en-US" dirty="0"/>
              <a:t> and </a:t>
            </a:r>
            <a:r>
              <a:rPr lang="en-US" dirty="0" err="1"/>
              <a:t>McKendrik</a:t>
            </a:r>
            <a:r>
              <a:rPr lang="en-US" dirty="0"/>
              <a:t> (1927)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7B40A-C771-3B46-8094-4D1879047D7A}"/>
              </a:ext>
            </a:extLst>
          </p:cNvPr>
          <p:cNvGrpSpPr/>
          <p:nvPr/>
        </p:nvGrpSpPr>
        <p:grpSpPr>
          <a:xfrm>
            <a:off x="6538032" y="1257546"/>
            <a:ext cx="4853655" cy="2672740"/>
            <a:chOff x="2992352" y="2107642"/>
            <a:chExt cx="2925834" cy="1403908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7CBD287D-8DEC-9E48-AFDB-AC44534F75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4850" y="3346450"/>
            <a:ext cx="1143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Equation" r:id="rId3" imgW="114300" imgH="165100" progId="Equation.3">
                    <p:embed/>
                  </p:oleObj>
                </mc:Choice>
                <mc:Fallback>
                  <p:oleObj name="Equation" r:id="rId3" imgW="114300" imgH="165100" progId="Equation.3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14850" y="3346450"/>
                          <a:ext cx="1143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A18416-7CBA-834F-8B16-D4A8AF4450A8}"/>
                </a:ext>
              </a:extLst>
            </p:cNvPr>
            <p:cNvGrpSpPr/>
            <p:nvPr/>
          </p:nvGrpSpPr>
          <p:grpSpPr>
            <a:xfrm>
              <a:off x="2992352" y="2107642"/>
              <a:ext cx="2925834" cy="1243242"/>
              <a:chOff x="3568063" y="1697691"/>
              <a:chExt cx="2925834" cy="124324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FCA8731-B70C-6041-94A0-841CADB60051}"/>
                  </a:ext>
                </a:extLst>
              </p:cNvPr>
              <p:cNvGrpSpPr/>
              <p:nvPr/>
            </p:nvGrpSpPr>
            <p:grpSpPr>
              <a:xfrm>
                <a:off x="3568063" y="2115754"/>
                <a:ext cx="2925834" cy="825179"/>
                <a:chOff x="3568063" y="2115754"/>
                <a:chExt cx="2925834" cy="82517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15FBD21-5363-FD4B-831F-A8F9976FC2F8}"/>
                    </a:ext>
                  </a:extLst>
                </p:cNvPr>
                <p:cNvSpPr/>
                <p:nvPr/>
              </p:nvSpPr>
              <p:spPr>
                <a:xfrm>
                  <a:off x="3568063" y="2287009"/>
                  <a:ext cx="648720" cy="636593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S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989C813-3DA3-DD48-A9F6-EBC5E0FAEEE1}"/>
                    </a:ext>
                  </a:extLst>
                </p:cNvPr>
                <p:cNvSpPr/>
                <p:nvPr/>
              </p:nvSpPr>
              <p:spPr>
                <a:xfrm>
                  <a:off x="4786705" y="2277455"/>
                  <a:ext cx="633609" cy="661992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I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31DE85-EF35-D24C-9541-CB9B1466E533}"/>
                    </a:ext>
                  </a:extLst>
                </p:cNvPr>
                <p:cNvSpPr/>
                <p:nvPr/>
              </p:nvSpPr>
              <p:spPr>
                <a:xfrm>
                  <a:off x="5884720" y="2288495"/>
                  <a:ext cx="609177" cy="652438"/>
                </a:xfrm>
                <a:prstGeom prst="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>
                      <a:latin typeface="Cambria Math"/>
                      <a:cs typeface="Cambria Math"/>
                    </a:rPr>
                    <a:t>R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7216426-7187-7A40-BAD5-84ABC7FB61C6}"/>
                    </a:ext>
                  </a:extLst>
                </p:cNvPr>
                <p:cNvSpPr/>
                <p:nvPr/>
              </p:nvSpPr>
              <p:spPr>
                <a:xfrm>
                  <a:off x="5204861" y="2115754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 err="1">
                      <a:solidFill>
                        <a:srgbClr val="FFFFFF"/>
                      </a:solidFill>
                      <a:latin typeface="Lucida Grande"/>
                      <a:ea typeface="Lucida Grande"/>
                      <a:cs typeface="Lucida Grande"/>
                    </a:rPr>
                    <a:t>γ</a:t>
                  </a:r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DF909A0-001F-A541-9216-2E3A741621DA}"/>
                  </a:ext>
                </a:extLst>
              </p:cNvPr>
              <p:cNvGrpSpPr/>
              <p:nvPr/>
            </p:nvGrpSpPr>
            <p:grpSpPr>
              <a:xfrm>
                <a:off x="3908298" y="1697691"/>
                <a:ext cx="1046131" cy="1179742"/>
                <a:chOff x="3908298" y="1697691"/>
                <a:chExt cx="1046131" cy="1179742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2AA0516-DF76-784D-85DB-BEE7B39E6467}"/>
                    </a:ext>
                  </a:extLst>
                </p:cNvPr>
                <p:cNvSpPr/>
                <p:nvPr/>
              </p:nvSpPr>
              <p:spPr>
                <a:xfrm>
                  <a:off x="3908298" y="1697691"/>
                  <a:ext cx="928036" cy="98432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Cambria Math"/>
                    <a:cs typeface="Cambria Math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2456CD-2935-8D46-A738-8A175796053F}"/>
                    </a:ext>
                  </a:extLst>
                </p:cNvPr>
                <p:cNvSpPr/>
                <p:nvPr/>
              </p:nvSpPr>
              <p:spPr>
                <a:xfrm>
                  <a:off x="4026393" y="2272926"/>
                  <a:ext cx="928036" cy="6045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 or</a:t>
                  </a:r>
                </a:p>
                <a:p>
                  <a:pPr algn="ctr"/>
                  <a:endParaRPr lang="en-US" sz="2600" dirty="0">
                    <a:solidFill>
                      <a:srgbClr val="FFFFFF"/>
                    </a:solidFill>
                    <a:latin typeface="Cambria Math"/>
                    <a:cs typeface="Cambria Math"/>
                  </a:endParaRPr>
                </a:p>
                <a:p>
                  <a:pPr algn="ctr"/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 </a:t>
                  </a:r>
                  <a:r>
                    <a:rPr lang="el-GR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β</a:t>
                  </a:r>
                  <a:r>
                    <a:rPr lang="en-US" sz="2600" dirty="0">
                      <a:solidFill>
                        <a:srgbClr val="FFFFFF"/>
                      </a:solidFill>
                      <a:latin typeface="Cambria Math"/>
                      <a:cs typeface="Cambria Math"/>
                    </a:rPr>
                    <a:t>I/N </a:t>
                  </a:r>
                </a:p>
              </p:txBody>
            </p:sp>
          </p:grp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178799-82ED-0C40-ADB4-20821CA0EB44}"/>
                </a:ext>
              </a:extLst>
            </p:cNvPr>
            <p:cNvCxnSpPr/>
            <p:nvPr/>
          </p:nvCxnSpPr>
          <p:spPr>
            <a:xfrm>
              <a:off x="3787775" y="3021520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158F0AD-2D18-CD45-9B02-142A555A53F1}"/>
                </a:ext>
              </a:extLst>
            </p:cNvPr>
            <p:cNvCxnSpPr/>
            <p:nvPr/>
          </p:nvCxnSpPr>
          <p:spPr>
            <a:xfrm>
              <a:off x="4921854" y="3028463"/>
              <a:ext cx="356978" cy="0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97E0B079-3950-B044-91B0-F45C681CFD5E}"/>
              </a:ext>
            </a:extLst>
          </p:cNvPr>
          <p:cNvSpPr/>
          <p:nvPr/>
        </p:nvSpPr>
        <p:spPr>
          <a:xfrm>
            <a:off x="6831817" y="3563196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BBF59441-51ED-5342-9855-D6AC48D0FA5C}"/>
              </a:ext>
            </a:extLst>
          </p:cNvPr>
          <p:cNvSpPr/>
          <p:nvPr/>
        </p:nvSpPr>
        <p:spPr>
          <a:xfrm>
            <a:off x="8903313" y="3546264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BF50F43C-DEC3-E74B-B340-1F43187F3BF6}"/>
              </a:ext>
            </a:extLst>
          </p:cNvPr>
          <p:cNvSpPr/>
          <p:nvPr/>
        </p:nvSpPr>
        <p:spPr>
          <a:xfrm>
            <a:off x="10692589" y="3613998"/>
            <a:ext cx="702750" cy="982047"/>
          </a:xfrm>
          <a:prstGeom prst="leftBrace">
            <a:avLst/>
          </a:prstGeom>
          <a:ln w="76200" cmpd="sng">
            <a:solidFill>
              <a:srgbClr val="FFFF00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4E73B5-B523-794B-9142-8AB82737A5E0}"/>
              </a:ext>
            </a:extLst>
          </p:cNvPr>
          <p:cNvSpPr/>
          <p:nvPr/>
        </p:nvSpPr>
        <p:spPr>
          <a:xfrm>
            <a:off x="6350234" y="4482956"/>
            <a:ext cx="1685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Susceptible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C17ABB-D97E-7349-9B5C-721922A61CFB}"/>
              </a:ext>
            </a:extLst>
          </p:cNvPr>
          <p:cNvSpPr/>
          <p:nvPr/>
        </p:nvSpPr>
        <p:spPr>
          <a:xfrm>
            <a:off x="8527983" y="4567824"/>
            <a:ext cx="1457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cs typeface="Cambria Math"/>
              </a:rPr>
              <a:t>Infectious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60C21-0399-C74B-BD38-0C1BB8D190EC}"/>
              </a:ext>
            </a:extLst>
          </p:cNvPr>
          <p:cNvSpPr/>
          <p:nvPr/>
        </p:nvSpPr>
        <p:spPr>
          <a:xfrm>
            <a:off x="10333078" y="4600900"/>
            <a:ext cx="1760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FF00"/>
                </a:solidFill>
                <a:cs typeface="Cambria Math"/>
              </a:rPr>
              <a:t>Recovered</a:t>
            </a:r>
            <a:endParaRPr lang="en-US" sz="2400" dirty="0">
              <a:solidFill>
                <a:srgbClr val="FFFF00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648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9EF3-CCDF-CE48-B760-B1074CCA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Misaotra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D1EDE-0CAB-754B-A0D7-469E51E11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96570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2019,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2020, Stellenbosch, South Africa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2020,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C5A2E-41FA-B443-A615-5D1403E2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86" y="4123802"/>
            <a:ext cx="2985187" cy="19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3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9A4A1-A6D3-F747-A5F2-1561CEF85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841" y="1900476"/>
            <a:ext cx="40966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DAIDD: </a:t>
            </a:r>
            <a:r>
              <a:rPr lang="en-US" sz="2500" b="1" i="1" dirty="0"/>
              <a:t>Clinic on Dynamical Approaches to Infectious Disease Data</a:t>
            </a:r>
          </a:p>
          <a:p>
            <a:pPr marL="0" indent="0">
              <a:buNone/>
            </a:pPr>
            <a:br>
              <a:rPr lang="en-US" sz="1000" dirty="0"/>
            </a:br>
            <a:r>
              <a:rPr lang="en-US" sz="2500" dirty="0"/>
              <a:t>December 2020, Stellenbosch, South Africa</a:t>
            </a:r>
          </a:p>
          <a:p>
            <a:pPr marL="0" indent="0">
              <a:buNone/>
            </a:pP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03A12-C928-9F4E-80AD-8A9C8B579119}"/>
              </a:ext>
            </a:extLst>
          </p:cNvPr>
          <p:cNvSpPr txBox="1">
            <a:spLocks/>
          </p:cNvSpPr>
          <p:nvPr/>
        </p:nvSpPr>
        <p:spPr>
          <a:xfrm>
            <a:off x="150707" y="1869218"/>
            <a:ext cx="4204579" cy="2630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 dirty="0"/>
              <a:t>MMED: </a:t>
            </a:r>
            <a:r>
              <a:rPr lang="en-US" sz="2500" b="1" i="1" dirty="0"/>
              <a:t>Clinic on the Meaningful Modeling of Epidemiological Data</a:t>
            </a:r>
          </a:p>
          <a:p>
            <a:pPr marL="0" indent="0">
              <a:buNone/>
            </a:pPr>
            <a:endParaRPr lang="en-US" sz="1000" b="1" i="1" dirty="0"/>
          </a:p>
          <a:p>
            <a:pPr marL="0" indent="0">
              <a:buNone/>
            </a:pPr>
            <a:r>
              <a:rPr lang="en-US" sz="2500" dirty="0"/>
              <a:t>May-June 2020, Cape Town, South Africa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D53A5-31DB-C449-8F7C-3AFDA0D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163457"/>
            <a:ext cx="2524680" cy="1893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6C5A2E-41FA-B443-A615-5D1403E2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86" y="4123802"/>
            <a:ext cx="2985187" cy="197281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C64EFC-8871-8948-B1C1-A407ED0A4179}"/>
              </a:ext>
            </a:extLst>
          </p:cNvPr>
          <p:cNvSpPr txBox="1">
            <a:spLocks/>
          </p:cNvSpPr>
          <p:nvPr/>
        </p:nvSpPr>
        <p:spPr>
          <a:xfrm>
            <a:off x="9291599" y="1900476"/>
            <a:ext cx="2968710" cy="198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South African Center for Epidemiological Modeling and Analysis (SACEMA)</a:t>
            </a:r>
            <a:r>
              <a:rPr lang="en-US" sz="1800" b="1" i="1" dirty="0"/>
              <a:t>, </a:t>
            </a:r>
            <a:r>
              <a:rPr lang="en-US" sz="1800" b="1" dirty="0"/>
              <a:t>Director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Dr. Juliet Pulliam</a:t>
            </a:r>
          </a:p>
          <a:p>
            <a:pPr marL="0" indent="0">
              <a:buNone/>
            </a:pPr>
            <a:r>
              <a:rPr lang="en-US" sz="1800" i="1" dirty="0"/>
              <a:t>University of Stellenbosch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AC1617-2D61-824A-BF15-128B3D3E6154}"/>
              </a:ext>
            </a:extLst>
          </p:cNvPr>
          <p:cNvSpPr txBox="1">
            <a:spLocks/>
          </p:cNvSpPr>
          <p:nvPr/>
        </p:nvSpPr>
        <p:spPr>
          <a:xfrm>
            <a:off x="9291599" y="4400168"/>
            <a:ext cx="2900401" cy="153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ICI3D, Program Director</a:t>
            </a:r>
            <a:endParaRPr lang="en-US" sz="1800" b="1" i="1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Dr. Steve </a:t>
            </a:r>
            <a:r>
              <a:rPr lang="en-US" sz="1800" dirty="0" err="1">
                <a:solidFill>
                  <a:srgbClr val="0070C0"/>
                </a:solidFill>
              </a:rPr>
              <a:t>Bellan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i="1" dirty="0"/>
              <a:t>University of Georgia</a:t>
            </a:r>
          </a:p>
        </p:txBody>
      </p:sp>
    </p:spTree>
    <p:extLst>
      <p:ext uri="{BB962C8B-B14F-4D97-AF65-F5344CB8AC3E}">
        <p14:creationId xmlns:p14="http://schemas.microsoft.com/office/powerpoint/2010/main" val="213577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4CD7-5BC3-7C40-9167-8657414B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136525"/>
            <a:ext cx="7048500" cy="13620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International Clinics on Infectious Disease, Dynamics, &amp;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9FF3278-D1B5-E04C-BEA4-0ABEC570C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300" y="3060699"/>
            <a:ext cx="7835900" cy="10033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00B0F0"/>
                </a:solidFill>
              </a:rPr>
              <a:t>www.ici3d.org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85C5-9D17-BD4B-938C-8C471FEE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4"/>
          <a:stretch/>
        </p:blipFill>
        <p:spPr>
          <a:xfrm>
            <a:off x="150707" y="230188"/>
            <a:ext cx="4040293" cy="11372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2838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97E5-95D5-304C-BF8B-85900329A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3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008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94C7-91F3-3A45-84BF-37C9CC3E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lecture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941F7-F361-8E4A-9765-CDE276CD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593"/>
            <a:ext cx="10515600" cy="5236358"/>
          </a:xfrm>
        </p:spPr>
        <p:txBody>
          <a:bodyPr>
            <a:normAutofit/>
          </a:bodyPr>
          <a:lstStyle/>
          <a:p>
            <a:r>
              <a:rPr lang="en-US" sz="3200" dirty="0"/>
              <a:t>To explain what we’re doing here</a:t>
            </a:r>
          </a:p>
          <a:p>
            <a:r>
              <a:rPr lang="en-US" sz="3200" dirty="0"/>
              <a:t>To introduce the “E” in E²M²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5058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2624</TotalTime>
  <Words>1036</Words>
  <Application>Microsoft Macintosh PowerPoint</Application>
  <PresentationFormat>Widescreen</PresentationFormat>
  <Paragraphs>199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Lucida Grande</vt:lpstr>
      <vt:lpstr>Office Theme</vt:lpstr>
      <vt:lpstr>Equation</vt:lpstr>
      <vt:lpstr>Ecology Meets Epidemiology</vt:lpstr>
      <vt:lpstr>Thanks to our sponsors!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International Clinics on Infectious Disease, Dynamics, &amp; Data</vt:lpstr>
      <vt:lpstr>Goals for this lecture</vt:lpstr>
      <vt:lpstr>Goals for this lecture</vt:lpstr>
      <vt:lpstr>Goals for this lecture</vt:lpstr>
      <vt:lpstr>PowerPoint Presentation</vt:lpstr>
      <vt:lpstr>PowerPoint Presentation</vt:lpstr>
      <vt:lpstr>What is Ecology?</vt:lpstr>
      <vt:lpstr>Models in Ecology</vt:lpstr>
      <vt:lpstr>Models in Ecology</vt:lpstr>
      <vt:lpstr>Models in Ecology</vt:lpstr>
      <vt:lpstr>Models in Ecology</vt:lpstr>
      <vt:lpstr>Models in Ecology</vt:lpstr>
      <vt:lpstr>What is Epidemiology?</vt:lpstr>
      <vt:lpstr>What is Epidemiology?</vt:lpstr>
      <vt:lpstr>Models in Epidemiology</vt:lpstr>
      <vt:lpstr>Models in Epidemiology</vt:lpstr>
      <vt:lpstr>Models in Epidemiology</vt:lpstr>
      <vt:lpstr>Models in Epidemiology</vt:lpstr>
      <vt:lpstr>Models in Epidemiology</vt:lpstr>
      <vt:lpstr>Misaotra!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86</cp:revision>
  <dcterms:created xsi:type="dcterms:W3CDTF">2018-01-14T04:11:12Z</dcterms:created>
  <dcterms:modified xsi:type="dcterms:W3CDTF">2020-01-05T08:20:59Z</dcterms:modified>
</cp:coreProperties>
</file>